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2" r:id="rId5"/>
    <p:sldId id="261" r:id="rId6"/>
    <p:sldId id="260" r:id="rId7"/>
    <p:sldId id="263" r:id="rId8"/>
    <p:sldId id="264" r:id="rId9"/>
    <p:sldId id="265" r:id="rId10"/>
    <p:sldId id="267" r:id="rId11"/>
    <p:sldId id="268" r:id="rId12"/>
    <p:sldId id="275" r:id="rId13"/>
    <p:sldId id="270" r:id="rId14"/>
    <p:sldId id="276" r:id="rId15"/>
    <p:sldId id="274" r:id="rId16"/>
    <p:sldId id="269" r:id="rId17"/>
    <p:sldId id="277" r:id="rId18"/>
    <p:sldId id="272" r:id="rId19"/>
    <p:sldId id="278" r:id="rId20"/>
    <p:sldId id="273" r:id="rId21"/>
    <p:sldId id="27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8FF096-EE9E-45FA-AD7B-B6CEA2AC7FB3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29A68713-023A-43E4-A236-20F54FDD30B7}">
      <dgm:prSet phldrT="[Κείμενο]"/>
      <dgm:spPr/>
      <dgm:t>
        <a:bodyPr/>
        <a:lstStyle/>
        <a:p>
          <a:r>
            <a:rPr lang="el-GR" dirty="0" smtClean="0"/>
            <a:t>Σύνολο δεδομένων: </a:t>
          </a:r>
          <a:r>
            <a:rPr lang="en-US" dirty="0" smtClean="0"/>
            <a:t>VGG Face2 </a:t>
          </a:r>
          <a:endParaRPr lang="el-GR" dirty="0"/>
        </a:p>
      </dgm:t>
    </dgm:pt>
    <dgm:pt modelId="{E429F9FA-EF8F-4CB7-BFCD-BC9DC2948B52}" type="parTrans" cxnId="{A32FEF2A-10CD-45CD-B4D2-E5EB43E186CB}">
      <dgm:prSet/>
      <dgm:spPr/>
      <dgm:t>
        <a:bodyPr/>
        <a:lstStyle/>
        <a:p>
          <a:endParaRPr lang="el-GR"/>
        </a:p>
      </dgm:t>
    </dgm:pt>
    <dgm:pt modelId="{4528EF81-2A11-492F-B289-0609A1F9504D}" type="sibTrans" cxnId="{A32FEF2A-10CD-45CD-B4D2-E5EB43E186CB}">
      <dgm:prSet/>
      <dgm:spPr/>
      <dgm:t>
        <a:bodyPr/>
        <a:lstStyle/>
        <a:p>
          <a:endParaRPr lang="el-GR"/>
        </a:p>
      </dgm:t>
    </dgm:pt>
    <dgm:pt modelId="{C6BFB925-0552-4279-B48F-216E324DD308}">
      <dgm:prSet phldrT="[Κείμενο]"/>
      <dgm:spPr/>
      <dgm:t>
        <a:bodyPr/>
        <a:lstStyle/>
        <a:p>
          <a:r>
            <a:rPr lang="el-GR" dirty="0" smtClean="0"/>
            <a:t>Εκπαίδευση </a:t>
          </a:r>
          <a:r>
            <a:rPr lang="el-GR" dirty="0" err="1" smtClean="0"/>
            <a:t>συνελικτικού</a:t>
          </a:r>
          <a:r>
            <a:rPr lang="el-GR" dirty="0" smtClean="0"/>
            <a:t> </a:t>
          </a:r>
          <a:r>
            <a:rPr lang="el-GR" dirty="0" err="1" smtClean="0"/>
            <a:t>νευρωνικού</a:t>
          </a:r>
          <a:r>
            <a:rPr lang="el-GR" dirty="0" smtClean="0"/>
            <a:t> δικτύου με τη μέθοδο του </a:t>
          </a:r>
          <a:r>
            <a:rPr lang="en-US" dirty="0" smtClean="0"/>
            <a:t>transfer learning</a:t>
          </a:r>
          <a:r>
            <a:rPr lang="el-GR" dirty="0" smtClean="0"/>
            <a:t> </a:t>
          </a:r>
          <a:endParaRPr lang="el-GR" dirty="0"/>
        </a:p>
      </dgm:t>
    </dgm:pt>
    <dgm:pt modelId="{4A6C6778-8CBC-4BD6-916A-A605767FDBE0}" type="parTrans" cxnId="{EF29DA8D-74C2-4790-A1C8-1161E7A29589}">
      <dgm:prSet/>
      <dgm:spPr/>
      <dgm:t>
        <a:bodyPr/>
        <a:lstStyle/>
        <a:p>
          <a:endParaRPr lang="el-GR"/>
        </a:p>
      </dgm:t>
    </dgm:pt>
    <dgm:pt modelId="{A06D6D6A-B6DF-4A0B-B374-C0BE38023FFA}" type="sibTrans" cxnId="{EF29DA8D-74C2-4790-A1C8-1161E7A29589}">
      <dgm:prSet/>
      <dgm:spPr/>
      <dgm:t>
        <a:bodyPr/>
        <a:lstStyle/>
        <a:p>
          <a:endParaRPr lang="el-GR"/>
        </a:p>
      </dgm:t>
    </dgm:pt>
    <dgm:pt modelId="{B707A4A8-B45B-4BB0-8D2E-B4A27B598CE1}">
      <dgm:prSet phldrT="[Κείμενο]"/>
      <dgm:spPr/>
      <dgm:t>
        <a:bodyPr/>
        <a:lstStyle/>
        <a:p>
          <a:r>
            <a:rPr lang="el-GR" dirty="0" smtClean="0"/>
            <a:t>Αναγνώριση 5 </a:t>
          </a:r>
          <a:r>
            <a:rPr lang="el-GR" dirty="0" err="1" smtClean="0"/>
            <a:t>διασήμων</a:t>
          </a:r>
          <a:r>
            <a:rPr lang="el-GR" dirty="0" smtClean="0"/>
            <a:t> προσώπων σε φωτογραφίες.</a:t>
          </a:r>
          <a:endParaRPr lang="el-GR" dirty="0"/>
        </a:p>
      </dgm:t>
    </dgm:pt>
    <dgm:pt modelId="{256E732D-C0E2-4717-933E-54315067659E}" type="parTrans" cxnId="{3EB4B5E8-185E-4B34-81CC-F906E53CAE48}">
      <dgm:prSet/>
      <dgm:spPr/>
      <dgm:t>
        <a:bodyPr/>
        <a:lstStyle/>
        <a:p>
          <a:endParaRPr lang="el-GR"/>
        </a:p>
      </dgm:t>
    </dgm:pt>
    <dgm:pt modelId="{C7AD285D-9B78-4FEA-ACE8-0162562B64D2}" type="sibTrans" cxnId="{3EB4B5E8-185E-4B34-81CC-F906E53CAE48}">
      <dgm:prSet/>
      <dgm:spPr/>
      <dgm:t>
        <a:bodyPr/>
        <a:lstStyle/>
        <a:p>
          <a:endParaRPr lang="el-GR"/>
        </a:p>
      </dgm:t>
    </dgm:pt>
    <dgm:pt modelId="{C0DBAAD2-07E9-4646-B62E-49170CB29362}" type="pres">
      <dgm:prSet presAssocID="{B08FF096-EE9E-45FA-AD7B-B6CEA2AC7FB3}" presName="Name0" presStyleCnt="0">
        <dgm:presLayoutVars>
          <dgm:dir/>
          <dgm:resizeHandles val="exact"/>
        </dgm:presLayoutVars>
      </dgm:prSet>
      <dgm:spPr/>
    </dgm:pt>
    <dgm:pt modelId="{F32A4B03-5731-4B89-AE15-17C707584264}" type="pres">
      <dgm:prSet presAssocID="{29A68713-023A-43E4-A236-20F54FDD30B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l-GR"/>
        </a:p>
      </dgm:t>
    </dgm:pt>
    <dgm:pt modelId="{E66A39EE-9A7A-4F07-AD1E-EF887462E4E3}" type="pres">
      <dgm:prSet presAssocID="{4528EF81-2A11-492F-B289-0609A1F9504D}" presName="sibTrans" presStyleLbl="sibTrans2D1" presStyleIdx="0" presStyleCnt="2"/>
      <dgm:spPr/>
      <dgm:t>
        <a:bodyPr/>
        <a:lstStyle/>
        <a:p>
          <a:endParaRPr lang="el-GR"/>
        </a:p>
      </dgm:t>
    </dgm:pt>
    <dgm:pt modelId="{BE1ADAA9-0BBB-4D96-871B-0F97C61A23FD}" type="pres">
      <dgm:prSet presAssocID="{4528EF81-2A11-492F-B289-0609A1F9504D}" presName="connectorText" presStyleLbl="sibTrans2D1" presStyleIdx="0" presStyleCnt="2"/>
      <dgm:spPr/>
      <dgm:t>
        <a:bodyPr/>
        <a:lstStyle/>
        <a:p>
          <a:endParaRPr lang="el-GR"/>
        </a:p>
      </dgm:t>
    </dgm:pt>
    <dgm:pt modelId="{E30CADBE-9EBE-49E5-AD43-5786EBF940DC}" type="pres">
      <dgm:prSet presAssocID="{C6BFB925-0552-4279-B48F-216E324DD308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l-GR"/>
        </a:p>
      </dgm:t>
    </dgm:pt>
    <dgm:pt modelId="{3E63FA81-A987-46EE-9EF9-8A6CD7236622}" type="pres">
      <dgm:prSet presAssocID="{A06D6D6A-B6DF-4A0B-B374-C0BE38023FFA}" presName="sibTrans" presStyleLbl="sibTrans2D1" presStyleIdx="1" presStyleCnt="2"/>
      <dgm:spPr/>
      <dgm:t>
        <a:bodyPr/>
        <a:lstStyle/>
        <a:p>
          <a:endParaRPr lang="el-GR"/>
        </a:p>
      </dgm:t>
    </dgm:pt>
    <dgm:pt modelId="{DE85CDC9-5A77-44D8-BB50-4E2D291B16ED}" type="pres">
      <dgm:prSet presAssocID="{A06D6D6A-B6DF-4A0B-B374-C0BE38023FFA}" presName="connectorText" presStyleLbl="sibTrans2D1" presStyleIdx="1" presStyleCnt="2"/>
      <dgm:spPr/>
      <dgm:t>
        <a:bodyPr/>
        <a:lstStyle/>
        <a:p>
          <a:endParaRPr lang="el-GR"/>
        </a:p>
      </dgm:t>
    </dgm:pt>
    <dgm:pt modelId="{39F8AEE5-8A7F-477D-B88D-8D0069B8C7B9}" type="pres">
      <dgm:prSet presAssocID="{B707A4A8-B45B-4BB0-8D2E-B4A27B598CE1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l-GR"/>
        </a:p>
      </dgm:t>
    </dgm:pt>
  </dgm:ptLst>
  <dgm:cxnLst>
    <dgm:cxn modelId="{98D565E7-5BD8-4301-A799-2948DB2337C9}" type="presOf" srcId="{4528EF81-2A11-492F-B289-0609A1F9504D}" destId="{BE1ADAA9-0BBB-4D96-871B-0F97C61A23FD}" srcOrd="1" destOrd="0" presId="urn:microsoft.com/office/officeart/2005/8/layout/process1"/>
    <dgm:cxn modelId="{EA534D82-4272-4F76-AFEB-ED983E01DC0E}" type="presOf" srcId="{A06D6D6A-B6DF-4A0B-B374-C0BE38023FFA}" destId="{3E63FA81-A987-46EE-9EF9-8A6CD7236622}" srcOrd="0" destOrd="0" presId="urn:microsoft.com/office/officeart/2005/8/layout/process1"/>
    <dgm:cxn modelId="{A32FEF2A-10CD-45CD-B4D2-E5EB43E186CB}" srcId="{B08FF096-EE9E-45FA-AD7B-B6CEA2AC7FB3}" destId="{29A68713-023A-43E4-A236-20F54FDD30B7}" srcOrd="0" destOrd="0" parTransId="{E429F9FA-EF8F-4CB7-BFCD-BC9DC2948B52}" sibTransId="{4528EF81-2A11-492F-B289-0609A1F9504D}"/>
    <dgm:cxn modelId="{46FB0856-2E57-4A82-8750-76391B75ECE0}" type="presOf" srcId="{4528EF81-2A11-492F-B289-0609A1F9504D}" destId="{E66A39EE-9A7A-4F07-AD1E-EF887462E4E3}" srcOrd="0" destOrd="0" presId="urn:microsoft.com/office/officeart/2005/8/layout/process1"/>
    <dgm:cxn modelId="{FF14872D-5471-4D7E-8B4C-1754BF969D83}" type="presOf" srcId="{B08FF096-EE9E-45FA-AD7B-B6CEA2AC7FB3}" destId="{C0DBAAD2-07E9-4646-B62E-49170CB29362}" srcOrd="0" destOrd="0" presId="urn:microsoft.com/office/officeart/2005/8/layout/process1"/>
    <dgm:cxn modelId="{110E9527-1DEB-4837-B215-FDEB0FF60CC4}" type="presOf" srcId="{29A68713-023A-43E4-A236-20F54FDD30B7}" destId="{F32A4B03-5731-4B89-AE15-17C707584264}" srcOrd="0" destOrd="0" presId="urn:microsoft.com/office/officeart/2005/8/layout/process1"/>
    <dgm:cxn modelId="{EF29DA8D-74C2-4790-A1C8-1161E7A29589}" srcId="{B08FF096-EE9E-45FA-AD7B-B6CEA2AC7FB3}" destId="{C6BFB925-0552-4279-B48F-216E324DD308}" srcOrd="1" destOrd="0" parTransId="{4A6C6778-8CBC-4BD6-916A-A605767FDBE0}" sibTransId="{A06D6D6A-B6DF-4A0B-B374-C0BE38023FFA}"/>
    <dgm:cxn modelId="{9E8AEAEB-D9E7-4C8C-A8CB-55204B64F273}" type="presOf" srcId="{B707A4A8-B45B-4BB0-8D2E-B4A27B598CE1}" destId="{39F8AEE5-8A7F-477D-B88D-8D0069B8C7B9}" srcOrd="0" destOrd="0" presId="urn:microsoft.com/office/officeart/2005/8/layout/process1"/>
    <dgm:cxn modelId="{3EB4B5E8-185E-4B34-81CC-F906E53CAE48}" srcId="{B08FF096-EE9E-45FA-AD7B-B6CEA2AC7FB3}" destId="{B707A4A8-B45B-4BB0-8D2E-B4A27B598CE1}" srcOrd="2" destOrd="0" parTransId="{256E732D-C0E2-4717-933E-54315067659E}" sibTransId="{C7AD285D-9B78-4FEA-ACE8-0162562B64D2}"/>
    <dgm:cxn modelId="{B9CEA77F-034F-4D1E-9BC4-8482C164C421}" type="presOf" srcId="{A06D6D6A-B6DF-4A0B-B374-C0BE38023FFA}" destId="{DE85CDC9-5A77-44D8-BB50-4E2D291B16ED}" srcOrd="1" destOrd="0" presId="urn:microsoft.com/office/officeart/2005/8/layout/process1"/>
    <dgm:cxn modelId="{B7E7C444-72F7-4F97-8A11-49AC0F24FF39}" type="presOf" srcId="{C6BFB925-0552-4279-B48F-216E324DD308}" destId="{E30CADBE-9EBE-49E5-AD43-5786EBF940DC}" srcOrd="0" destOrd="0" presId="urn:microsoft.com/office/officeart/2005/8/layout/process1"/>
    <dgm:cxn modelId="{821B7A6B-BF61-4FE8-AC1A-4D260C28A29E}" type="presParOf" srcId="{C0DBAAD2-07E9-4646-B62E-49170CB29362}" destId="{F32A4B03-5731-4B89-AE15-17C707584264}" srcOrd="0" destOrd="0" presId="urn:microsoft.com/office/officeart/2005/8/layout/process1"/>
    <dgm:cxn modelId="{8224F2E5-90A5-45C2-9656-73377D313E54}" type="presParOf" srcId="{C0DBAAD2-07E9-4646-B62E-49170CB29362}" destId="{E66A39EE-9A7A-4F07-AD1E-EF887462E4E3}" srcOrd="1" destOrd="0" presId="urn:microsoft.com/office/officeart/2005/8/layout/process1"/>
    <dgm:cxn modelId="{B6A199A0-6968-4E23-90FE-75B55746A65D}" type="presParOf" srcId="{E66A39EE-9A7A-4F07-AD1E-EF887462E4E3}" destId="{BE1ADAA9-0BBB-4D96-871B-0F97C61A23FD}" srcOrd="0" destOrd="0" presId="urn:microsoft.com/office/officeart/2005/8/layout/process1"/>
    <dgm:cxn modelId="{5268CF26-4E6D-4580-B499-817835DE8AF4}" type="presParOf" srcId="{C0DBAAD2-07E9-4646-B62E-49170CB29362}" destId="{E30CADBE-9EBE-49E5-AD43-5786EBF940DC}" srcOrd="2" destOrd="0" presId="urn:microsoft.com/office/officeart/2005/8/layout/process1"/>
    <dgm:cxn modelId="{3586B445-ED2E-41F4-8300-443C5F40B4BF}" type="presParOf" srcId="{C0DBAAD2-07E9-4646-B62E-49170CB29362}" destId="{3E63FA81-A987-46EE-9EF9-8A6CD7236622}" srcOrd="3" destOrd="0" presId="urn:microsoft.com/office/officeart/2005/8/layout/process1"/>
    <dgm:cxn modelId="{51F7DAF5-7B59-4277-AC51-8FAF014E64D8}" type="presParOf" srcId="{3E63FA81-A987-46EE-9EF9-8A6CD7236622}" destId="{DE85CDC9-5A77-44D8-BB50-4E2D291B16ED}" srcOrd="0" destOrd="0" presId="urn:microsoft.com/office/officeart/2005/8/layout/process1"/>
    <dgm:cxn modelId="{80954E52-AAC1-4700-BA05-24E123FC815D}" type="presParOf" srcId="{C0DBAAD2-07E9-4646-B62E-49170CB29362}" destId="{39F8AEE5-8A7F-477D-B88D-8D0069B8C7B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21E848-3976-4CED-A08A-542DE7A242F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EB11C07-4F81-4028-AA0A-887B4F9DA801}">
      <dgm:prSet phldrT="[Κείμενο]"/>
      <dgm:spPr/>
      <dgm:t>
        <a:bodyPr/>
        <a:lstStyle/>
        <a:p>
          <a:r>
            <a:rPr lang="el-GR" dirty="0" smtClean="0"/>
            <a:t>Δημιουργία νέας κλάσης με προσθήκη επιπλέον φωτογραφιών προσώπων με διαφορετικά χαρακτηριστικά μεταξύ τους</a:t>
          </a:r>
          <a:endParaRPr lang="el-GR" dirty="0"/>
        </a:p>
      </dgm:t>
    </dgm:pt>
    <dgm:pt modelId="{570E5F2B-EC55-4FCD-9B6F-9414332DEBF4}" type="parTrans" cxnId="{B43EB92F-A3CF-4B4C-8B4A-1894F6677A50}">
      <dgm:prSet/>
      <dgm:spPr/>
      <dgm:t>
        <a:bodyPr/>
        <a:lstStyle/>
        <a:p>
          <a:endParaRPr lang="el-GR"/>
        </a:p>
      </dgm:t>
    </dgm:pt>
    <dgm:pt modelId="{D8D198CD-04B3-469B-83E6-4369250BF6F8}" type="sibTrans" cxnId="{B43EB92F-A3CF-4B4C-8B4A-1894F6677A50}">
      <dgm:prSet/>
      <dgm:spPr/>
      <dgm:t>
        <a:bodyPr/>
        <a:lstStyle/>
        <a:p>
          <a:endParaRPr lang="el-GR"/>
        </a:p>
      </dgm:t>
    </dgm:pt>
    <dgm:pt modelId="{F766757C-3566-47CE-AEE3-FD9043700A06}">
      <dgm:prSet phldrT="[Κείμενο]"/>
      <dgm:spPr/>
      <dgm:t>
        <a:bodyPr/>
        <a:lstStyle/>
        <a:p>
          <a:r>
            <a:rPr lang="el-GR" dirty="0" smtClean="0"/>
            <a:t>Ταξινόμηση φωτογραφιών προσώπων που δεν ανήκουν σε κάποια από τις πέντε προηγούμενες</a:t>
          </a:r>
          <a:endParaRPr lang="el-GR" dirty="0"/>
        </a:p>
      </dgm:t>
    </dgm:pt>
    <dgm:pt modelId="{92983E01-D688-4EBF-9180-559BDBAB3419}" type="parTrans" cxnId="{A4808A67-A475-40CA-AA26-370B5D358F39}">
      <dgm:prSet/>
      <dgm:spPr/>
      <dgm:t>
        <a:bodyPr/>
        <a:lstStyle/>
        <a:p>
          <a:endParaRPr lang="el-GR"/>
        </a:p>
      </dgm:t>
    </dgm:pt>
    <dgm:pt modelId="{B5D04FAF-691B-45E7-ADFE-E6763841117E}" type="sibTrans" cxnId="{A4808A67-A475-40CA-AA26-370B5D358F39}">
      <dgm:prSet/>
      <dgm:spPr/>
      <dgm:t>
        <a:bodyPr/>
        <a:lstStyle/>
        <a:p>
          <a:endParaRPr lang="el-GR"/>
        </a:p>
      </dgm:t>
    </dgm:pt>
    <dgm:pt modelId="{D817F29E-215E-4805-835A-17C0E9DE5063}" type="pres">
      <dgm:prSet presAssocID="{9821E848-3976-4CED-A08A-542DE7A242F6}" presName="Name0" presStyleCnt="0">
        <dgm:presLayoutVars>
          <dgm:dir/>
          <dgm:resizeHandles val="exact"/>
        </dgm:presLayoutVars>
      </dgm:prSet>
      <dgm:spPr/>
    </dgm:pt>
    <dgm:pt modelId="{F0C56D7C-E423-46CD-8F72-E42B5117E51C}" type="pres">
      <dgm:prSet presAssocID="{EEB11C07-4F81-4028-AA0A-887B4F9DA801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l-GR"/>
        </a:p>
      </dgm:t>
    </dgm:pt>
    <dgm:pt modelId="{043A1C97-98E9-4314-A57C-39A56AA91E4D}" type="pres">
      <dgm:prSet presAssocID="{D8D198CD-04B3-469B-83E6-4369250BF6F8}" presName="sibTrans" presStyleLbl="sibTrans2D1" presStyleIdx="0" presStyleCnt="1"/>
      <dgm:spPr/>
      <dgm:t>
        <a:bodyPr/>
        <a:lstStyle/>
        <a:p>
          <a:endParaRPr lang="el-GR"/>
        </a:p>
      </dgm:t>
    </dgm:pt>
    <dgm:pt modelId="{61EC3256-9878-40C7-BB36-E552F38EF4EF}" type="pres">
      <dgm:prSet presAssocID="{D8D198CD-04B3-469B-83E6-4369250BF6F8}" presName="connectorText" presStyleLbl="sibTrans2D1" presStyleIdx="0" presStyleCnt="1"/>
      <dgm:spPr/>
      <dgm:t>
        <a:bodyPr/>
        <a:lstStyle/>
        <a:p>
          <a:endParaRPr lang="el-GR"/>
        </a:p>
      </dgm:t>
    </dgm:pt>
    <dgm:pt modelId="{DBFEE847-2E80-4BA1-949B-65A1DCD69F93}" type="pres">
      <dgm:prSet presAssocID="{F766757C-3566-47CE-AEE3-FD9043700A06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l-GR"/>
        </a:p>
      </dgm:t>
    </dgm:pt>
  </dgm:ptLst>
  <dgm:cxnLst>
    <dgm:cxn modelId="{A4808A67-A475-40CA-AA26-370B5D358F39}" srcId="{9821E848-3976-4CED-A08A-542DE7A242F6}" destId="{F766757C-3566-47CE-AEE3-FD9043700A06}" srcOrd="1" destOrd="0" parTransId="{92983E01-D688-4EBF-9180-559BDBAB3419}" sibTransId="{B5D04FAF-691B-45E7-ADFE-E6763841117E}"/>
    <dgm:cxn modelId="{B43EB92F-A3CF-4B4C-8B4A-1894F6677A50}" srcId="{9821E848-3976-4CED-A08A-542DE7A242F6}" destId="{EEB11C07-4F81-4028-AA0A-887B4F9DA801}" srcOrd="0" destOrd="0" parTransId="{570E5F2B-EC55-4FCD-9B6F-9414332DEBF4}" sibTransId="{D8D198CD-04B3-469B-83E6-4369250BF6F8}"/>
    <dgm:cxn modelId="{71C5DEE8-EB3B-4D0B-AE23-BE319D12FA89}" type="presOf" srcId="{F766757C-3566-47CE-AEE3-FD9043700A06}" destId="{DBFEE847-2E80-4BA1-949B-65A1DCD69F93}" srcOrd="0" destOrd="0" presId="urn:microsoft.com/office/officeart/2005/8/layout/process1"/>
    <dgm:cxn modelId="{45874B84-C5EE-4813-BAC5-01DA29C1C13A}" type="presOf" srcId="{9821E848-3976-4CED-A08A-542DE7A242F6}" destId="{D817F29E-215E-4805-835A-17C0E9DE5063}" srcOrd="0" destOrd="0" presId="urn:microsoft.com/office/officeart/2005/8/layout/process1"/>
    <dgm:cxn modelId="{404A8486-EA78-467E-A577-600290BD9CCA}" type="presOf" srcId="{D8D198CD-04B3-469B-83E6-4369250BF6F8}" destId="{043A1C97-98E9-4314-A57C-39A56AA91E4D}" srcOrd="0" destOrd="0" presId="urn:microsoft.com/office/officeart/2005/8/layout/process1"/>
    <dgm:cxn modelId="{AFFA01AC-DAF8-42FD-9A98-744F450B8BA4}" type="presOf" srcId="{EEB11C07-4F81-4028-AA0A-887B4F9DA801}" destId="{F0C56D7C-E423-46CD-8F72-E42B5117E51C}" srcOrd="0" destOrd="0" presId="urn:microsoft.com/office/officeart/2005/8/layout/process1"/>
    <dgm:cxn modelId="{A858211B-4184-40D6-9E34-77782E0EBC18}" type="presOf" srcId="{D8D198CD-04B3-469B-83E6-4369250BF6F8}" destId="{61EC3256-9878-40C7-BB36-E552F38EF4EF}" srcOrd="1" destOrd="0" presId="urn:microsoft.com/office/officeart/2005/8/layout/process1"/>
    <dgm:cxn modelId="{02880F51-1419-48B1-BE16-CB41D4663084}" type="presParOf" srcId="{D817F29E-215E-4805-835A-17C0E9DE5063}" destId="{F0C56D7C-E423-46CD-8F72-E42B5117E51C}" srcOrd="0" destOrd="0" presId="urn:microsoft.com/office/officeart/2005/8/layout/process1"/>
    <dgm:cxn modelId="{401802C4-08E0-4A48-84C1-4121BC41BDD1}" type="presParOf" srcId="{D817F29E-215E-4805-835A-17C0E9DE5063}" destId="{043A1C97-98E9-4314-A57C-39A56AA91E4D}" srcOrd="1" destOrd="0" presId="urn:microsoft.com/office/officeart/2005/8/layout/process1"/>
    <dgm:cxn modelId="{95D92934-F96F-46B5-B093-9C7FE6692DCB}" type="presParOf" srcId="{043A1C97-98E9-4314-A57C-39A56AA91E4D}" destId="{61EC3256-9878-40C7-BB36-E552F38EF4EF}" srcOrd="0" destOrd="0" presId="urn:microsoft.com/office/officeart/2005/8/layout/process1"/>
    <dgm:cxn modelId="{9E66BF73-6DD8-49D9-BFD2-682EB750283F}" type="presParOf" srcId="{D817F29E-215E-4805-835A-17C0E9DE5063}" destId="{DBFEE847-2E80-4BA1-949B-65A1DCD69F93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l-GR" smtClean="0"/>
              <a:t>Στυλ κύριου υπότιτλου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Κεφαλίδα ενότητα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Κεν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l-GR" smtClean="0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10-Feb-20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MTt5vgXQ4k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005740"/>
          </a:xfrm>
        </p:spPr>
        <p:txBody>
          <a:bodyPr>
            <a:normAutofit/>
          </a:bodyPr>
          <a:lstStyle/>
          <a:p>
            <a:r>
              <a:rPr lang="el-GR" sz="3800" dirty="0" smtClean="0"/>
              <a:t>Υπολογιστική Νοημοσύνη – </a:t>
            </a:r>
            <a:br>
              <a:rPr lang="el-GR" sz="3800" dirty="0" smtClean="0"/>
            </a:br>
            <a:r>
              <a:rPr lang="el-GR" sz="3800" dirty="0" smtClean="0"/>
              <a:t>Συστήματα </a:t>
            </a:r>
            <a:r>
              <a:rPr lang="el-GR" sz="3800" dirty="0"/>
              <a:t>Εμπνευσμένα από τη Βιολογία</a:t>
            </a:r>
          </a:p>
        </p:txBody>
      </p:sp>
      <p:sp>
        <p:nvSpPr>
          <p:cNvPr id="3" name="Υπότιτλος 2"/>
          <p:cNvSpPr>
            <a:spLocks noGrp="1"/>
          </p:cNvSpPr>
          <p:nvPr>
            <p:ph type="subTitle" idx="1"/>
          </p:nvPr>
        </p:nvSpPr>
        <p:spPr>
          <a:xfrm>
            <a:off x="1097280" y="4481384"/>
            <a:ext cx="10058400" cy="1392196"/>
          </a:xfrm>
        </p:spPr>
        <p:txBody>
          <a:bodyPr>
            <a:normAutofit fontScale="70000" lnSpcReduction="20000"/>
          </a:bodyPr>
          <a:lstStyle/>
          <a:p>
            <a:r>
              <a:rPr lang="el-GR" sz="2900" dirty="0" err="1" smtClean="0">
                <a:solidFill>
                  <a:schemeClr val="tx1"/>
                </a:solidFill>
              </a:rPr>
              <a:t>ΟμΑδα</a:t>
            </a:r>
            <a:r>
              <a:rPr lang="el-GR" sz="2900" dirty="0" smtClean="0">
                <a:solidFill>
                  <a:schemeClr val="tx1"/>
                </a:solidFill>
              </a:rPr>
              <a:t> E</a:t>
            </a:r>
            <a:endParaRPr lang="en-US" sz="2900" dirty="0" smtClean="0">
              <a:solidFill>
                <a:schemeClr val="tx1"/>
              </a:solidFill>
            </a:endParaRPr>
          </a:p>
          <a:p>
            <a:r>
              <a:rPr lang="el-GR" u="sng" dirty="0" err="1" smtClean="0">
                <a:solidFill>
                  <a:schemeClr val="tx1"/>
                </a:solidFill>
              </a:rPr>
              <a:t>ΜΕλη</a:t>
            </a:r>
            <a:r>
              <a:rPr lang="el-GR" u="sng" dirty="0" smtClean="0">
                <a:solidFill>
                  <a:schemeClr val="tx1"/>
                </a:solidFill>
              </a:rPr>
              <a:t> </a:t>
            </a:r>
            <a:r>
              <a:rPr lang="el-GR" u="sng" dirty="0">
                <a:solidFill>
                  <a:schemeClr val="tx1"/>
                </a:solidFill>
              </a:rPr>
              <a:t>της </a:t>
            </a:r>
            <a:r>
              <a:rPr lang="el-GR" u="sng" dirty="0" err="1" smtClean="0">
                <a:solidFill>
                  <a:schemeClr val="tx1"/>
                </a:solidFill>
              </a:rPr>
              <a:t>ομΑδας</a:t>
            </a:r>
            <a:r>
              <a:rPr lang="el-GR" u="sng" dirty="0">
                <a:solidFill>
                  <a:schemeClr val="tx1"/>
                </a:solidFill>
              </a:rPr>
              <a:t>:</a:t>
            </a:r>
            <a:endParaRPr lang="el-GR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l-GR" dirty="0" err="1" smtClean="0">
                <a:solidFill>
                  <a:schemeClr val="tx1"/>
                </a:solidFill>
              </a:rPr>
              <a:t>ΤσαλΙδης</a:t>
            </a:r>
            <a:r>
              <a:rPr lang="el-GR" dirty="0" smtClean="0">
                <a:solidFill>
                  <a:schemeClr val="tx1"/>
                </a:solidFill>
              </a:rPr>
              <a:t> </a:t>
            </a:r>
            <a:r>
              <a:rPr lang="el-GR" dirty="0" err="1" smtClean="0">
                <a:solidFill>
                  <a:schemeClr val="tx1"/>
                </a:solidFill>
              </a:rPr>
              <a:t>ΓεΩργιος</a:t>
            </a:r>
            <a:r>
              <a:rPr lang="el-GR" dirty="0" smtClean="0">
                <a:solidFill>
                  <a:schemeClr val="tx1"/>
                </a:solidFill>
              </a:rPr>
              <a:t> </a:t>
            </a:r>
            <a:r>
              <a:rPr lang="el-GR" dirty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l-GR" dirty="0" smtClean="0">
                <a:solidFill>
                  <a:schemeClr val="tx1"/>
                </a:solidFill>
              </a:rPr>
              <a:t>ΑΜ:472 </a:t>
            </a:r>
            <a:r>
              <a:rPr lang="el-GR" dirty="0">
                <a:solidFill>
                  <a:schemeClr val="tx1"/>
                </a:solidFill>
              </a:rPr>
              <a:t>	</a:t>
            </a:r>
            <a:endParaRPr lang="en-US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l-GR" dirty="0" err="1" smtClean="0">
                <a:solidFill>
                  <a:schemeClr val="tx1"/>
                </a:solidFill>
              </a:rPr>
              <a:t>ΛΟϊας</a:t>
            </a:r>
            <a:r>
              <a:rPr lang="el-GR" dirty="0" smtClean="0">
                <a:solidFill>
                  <a:schemeClr val="tx1"/>
                </a:solidFill>
              </a:rPr>
              <a:t> </a:t>
            </a:r>
            <a:r>
              <a:rPr lang="el-GR" dirty="0" err="1" smtClean="0">
                <a:solidFill>
                  <a:schemeClr val="tx1"/>
                </a:solidFill>
              </a:rPr>
              <a:t>ΙωΑννης</a:t>
            </a:r>
            <a:r>
              <a:rPr lang="el-GR" dirty="0" smtClean="0">
                <a:solidFill>
                  <a:schemeClr val="tx1"/>
                </a:solidFill>
              </a:rPr>
              <a:t> </a:t>
            </a:r>
            <a:r>
              <a:rPr lang="el-GR" dirty="0">
                <a:solidFill>
                  <a:schemeClr val="tx1"/>
                </a:solidFill>
              </a:rPr>
              <a:t>		ΑΜ:453	</a:t>
            </a:r>
            <a:r>
              <a:rPr lang="el-GR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92078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Δημιουργία </a:t>
            </a:r>
            <a:r>
              <a:rPr lang="en-US" dirty="0" smtClean="0"/>
              <a:t>base-model </a:t>
            </a:r>
            <a:r>
              <a:rPr lang="el-GR" dirty="0" smtClean="0"/>
              <a:t>και «</a:t>
            </a:r>
            <a:r>
              <a:rPr lang="en-US" dirty="0" smtClean="0"/>
              <a:t>freeze</a:t>
            </a:r>
            <a:r>
              <a:rPr lang="el-GR" dirty="0" smtClean="0"/>
              <a:t>»</a:t>
            </a:r>
            <a:r>
              <a:rPr lang="en-US" dirty="0" smtClean="0"/>
              <a:t> </a:t>
            </a:r>
            <a:r>
              <a:rPr lang="el-GR" dirty="0" smtClean="0"/>
              <a:t>των επιπέδων του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l-GR" dirty="0" smtClean="0"/>
          </a:p>
          <a:p>
            <a:pPr lvl="1"/>
            <a:r>
              <a:rPr lang="el-GR" dirty="0" smtClean="0"/>
              <a:t>Χρήση προ-εκπαιδευμένου μοντέλου</a:t>
            </a:r>
            <a:r>
              <a:rPr lang="en-US" dirty="0" smtClean="0"/>
              <a:t>(ResNet50)</a:t>
            </a:r>
            <a:r>
              <a:rPr lang="el-GR" dirty="0" smtClean="0"/>
              <a:t> με τα βάρη από το </a:t>
            </a:r>
            <a:r>
              <a:rPr lang="en-US" dirty="0" smtClean="0"/>
              <a:t>‘</a:t>
            </a:r>
            <a:r>
              <a:rPr lang="en-US" dirty="0" err="1" smtClean="0"/>
              <a:t>imagenet</a:t>
            </a:r>
            <a:r>
              <a:rPr lang="en-US" dirty="0" smtClean="0"/>
              <a:t>’</a:t>
            </a:r>
            <a:r>
              <a:rPr lang="el-GR" dirty="0" smtClean="0"/>
              <a:t> χωρίς το τελευταίο </a:t>
            </a:r>
            <a:r>
              <a:rPr lang="en-US" dirty="0" smtClean="0"/>
              <a:t>layer</a:t>
            </a:r>
            <a:r>
              <a:rPr lang="el-GR" dirty="0" smtClean="0"/>
              <a:t>(με τα </a:t>
            </a:r>
            <a:r>
              <a:rPr lang="en-US" dirty="0" smtClean="0"/>
              <a:t>labels</a:t>
            </a:r>
            <a:r>
              <a:rPr lang="el-GR" dirty="0" smtClean="0"/>
              <a:t>)</a:t>
            </a:r>
          </a:p>
          <a:p>
            <a:pPr lvl="1"/>
            <a:endParaRPr lang="el-GR" dirty="0" smtClean="0"/>
          </a:p>
          <a:p>
            <a:pPr lvl="1"/>
            <a:r>
              <a:rPr lang="el-GR" dirty="0"/>
              <a:t>Πάγωμα της </a:t>
            </a:r>
            <a:r>
              <a:rPr lang="el-GR" dirty="0" err="1"/>
              <a:t>συνελικτικής</a:t>
            </a:r>
            <a:r>
              <a:rPr lang="el-GR" dirty="0"/>
              <a:t> </a:t>
            </a:r>
            <a:r>
              <a:rPr lang="el-GR" dirty="0" smtClean="0"/>
              <a:t>βάσης πριν γίνει η εκπαίδευση του μοντέλου.</a:t>
            </a:r>
            <a:r>
              <a:rPr lang="en-US" dirty="0" smtClean="0"/>
              <a:t> </a:t>
            </a:r>
            <a:endParaRPr lang="el-GR" dirty="0"/>
          </a:p>
          <a:p>
            <a:pPr lvl="2">
              <a:buFont typeface="Wingdings" panose="05000000000000000000" pitchFamily="2" charset="2"/>
              <a:buChar char="Ø"/>
            </a:pPr>
            <a:r>
              <a:rPr lang="el-GR" sz="1600" dirty="0" smtClean="0"/>
              <a:t>Αποτροπή </a:t>
            </a:r>
            <a:r>
              <a:rPr lang="el-GR" sz="1600" dirty="0"/>
              <a:t>ενημέρωσης των ήδη </a:t>
            </a:r>
            <a:r>
              <a:rPr lang="el-GR" sz="1600" dirty="0" smtClean="0"/>
              <a:t>υπαρχόντων </a:t>
            </a:r>
            <a:r>
              <a:rPr lang="el-GR" sz="1600" dirty="0"/>
              <a:t>προ-εκπαιδευμένων βαρών</a:t>
            </a:r>
          </a:p>
          <a:p>
            <a:endParaRPr lang="el-GR" dirty="0" smtClean="0"/>
          </a:p>
        </p:txBody>
      </p:sp>
    </p:spTree>
    <p:extLst>
      <p:ext uri="{BB962C8B-B14F-4D97-AF65-F5344CB8AC3E}">
        <p14:creationId xmlns:p14="http://schemas.microsoft.com/office/powerpoint/2010/main" val="28871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Δημιουργία </a:t>
            </a:r>
            <a:r>
              <a:rPr lang="en-US" dirty="0" smtClean="0"/>
              <a:t>top-model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l-GR" dirty="0" smtClean="0"/>
              <a:t>Χρήση σειριακού μοντέλου</a:t>
            </a:r>
          </a:p>
          <a:p>
            <a:pPr lvl="1"/>
            <a:r>
              <a:rPr lang="el-GR" dirty="0" smtClean="0"/>
              <a:t>Κατασκευή τελευταίου επιπέδου του δικτύου και σύνδεση με τα προηγούμενα επίπεδα</a:t>
            </a:r>
          </a:p>
          <a:p>
            <a:pPr lvl="1"/>
            <a:r>
              <a:rPr lang="el-GR" dirty="0" smtClean="0"/>
              <a:t>Αριθμός εξόδων = Αριθμός κλάσεων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169191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Εικόνα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352031"/>
            <a:ext cx="6858000" cy="2466975"/>
          </a:xfrm>
          <a:prstGeom prst="rect">
            <a:avLst/>
          </a:prstGeom>
        </p:spPr>
      </p:pic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464450"/>
          </a:xfrm>
        </p:spPr>
        <p:txBody>
          <a:bodyPr/>
          <a:lstStyle/>
          <a:p>
            <a:r>
              <a:rPr lang="el-GR" dirty="0" smtClean="0"/>
              <a:t>Εκπαίδευση για 4 εποχές έχοντας κάνει </a:t>
            </a:r>
            <a:r>
              <a:rPr lang="en-US" dirty="0" smtClean="0"/>
              <a:t>freeze</a:t>
            </a:r>
            <a:r>
              <a:rPr lang="el-GR" dirty="0" smtClean="0"/>
              <a:t> τα επίπεδα του </a:t>
            </a:r>
            <a:r>
              <a:rPr lang="en-US" dirty="0" smtClean="0"/>
              <a:t>base-model</a:t>
            </a:r>
            <a:endParaRPr lang="el-GR" dirty="0" smtClean="0"/>
          </a:p>
          <a:p>
            <a:endParaRPr lang="el-GR" dirty="0"/>
          </a:p>
          <a:p>
            <a:endParaRPr lang="el-GR" dirty="0" smtClean="0"/>
          </a:p>
          <a:p>
            <a:endParaRPr lang="el-GR" dirty="0"/>
          </a:p>
          <a:p>
            <a:endParaRPr lang="el-GR" dirty="0"/>
          </a:p>
          <a:p>
            <a:endParaRPr lang="el-GR" dirty="0" smtClean="0"/>
          </a:p>
          <a:p>
            <a:endParaRPr lang="el-GR" dirty="0"/>
          </a:p>
          <a:p>
            <a:r>
              <a:rPr lang="el-GR" sz="2200" dirty="0" smtClean="0"/>
              <a:t>Αξιολόγηση του μοντέλου στο σύνολο δοκιμής(</a:t>
            </a:r>
            <a:r>
              <a:rPr lang="en-US" sz="2200" dirty="0" smtClean="0"/>
              <a:t>test set)</a:t>
            </a:r>
          </a:p>
          <a:p>
            <a:pPr lvl="1"/>
            <a:r>
              <a:rPr lang="en-US" dirty="0" smtClean="0"/>
              <a:t>Loss: </a:t>
            </a:r>
            <a:r>
              <a:rPr lang="el-GR" dirty="0" smtClean="0"/>
              <a:t>0.</a:t>
            </a:r>
            <a:r>
              <a:rPr lang="en-US" dirty="0" smtClean="0"/>
              <a:t>39</a:t>
            </a:r>
          </a:p>
          <a:p>
            <a:pPr lvl="1"/>
            <a:r>
              <a:rPr lang="en-US" dirty="0" smtClean="0"/>
              <a:t>Accuracy: </a:t>
            </a:r>
            <a:r>
              <a:rPr lang="el-GR" dirty="0" smtClean="0"/>
              <a:t>0.</a:t>
            </a:r>
            <a:r>
              <a:rPr lang="en-US" dirty="0" smtClean="0"/>
              <a:t>91</a:t>
            </a:r>
            <a:endParaRPr lang="el-GR" dirty="0" smtClean="0"/>
          </a:p>
          <a:p>
            <a:pPr marL="0" indent="0">
              <a:buNone/>
            </a:pPr>
            <a:endParaRPr lang="el-GR" dirty="0" smtClean="0"/>
          </a:p>
          <a:p>
            <a:endParaRPr lang="el-GR" dirty="0"/>
          </a:p>
        </p:txBody>
      </p:sp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Εκπαίδευση και επιδόσεις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250168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 </a:t>
            </a:r>
            <a:r>
              <a:rPr lang="en-US" dirty="0" smtClean="0"/>
              <a:t>tuning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l-GR" dirty="0" smtClean="0"/>
              <a:t>Γίνεται </a:t>
            </a:r>
            <a:r>
              <a:rPr lang="en-US" dirty="0"/>
              <a:t>u</a:t>
            </a:r>
            <a:r>
              <a:rPr lang="en-US" dirty="0" smtClean="0"/>
              <a:t>nfreeze</a:t>
            </a:r>
            <a:r>
              <a:rPr lang="en-US" dirty="0"/>
              <a:t> </a:t>
            </a:r>
            <a:r>
              <a:rPr lang="el-GR" dirty="0" smtClean="0"/>
              <a:t>σε όλα τα επίπεδα του </a:t>
            </a:r>
            <a:r>
              <a:rPr lang="en-US" dirty="0" smtClean="0"/>
              <a:t>base model </a:t>
            </a:r>
            <a:endParaRPr lang="el-GR" dirty="0" smtClean="0"/>
          </a:p>
          <a:p>
            <a:pPr lvl="1"/>
            <a:r>
              <a:rPr lang="el-GR" dirty="0" smtClean="0"/>
              <a:t>Επανεκπαίδευση του μοντέλου μετά τις 4 πρώτες εποχές για άλλες 12 εποχές</a:t>
            </a:r>
            <a:endParaRPr lang="el-GR" dirty="0"/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161405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Εικόνα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284" y="2398369"/>
            <a:ext cx="6934200" cy="2390775"/>
          </a:xfrm>
          <a:prstGeom prst="rect">
            <a:avLst/>
          </a:prstGeom>
        </p:spPr>
      </p:pic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>
          <a:xfrm>
            <a:off x="1097280" y="1829257"/>
            <a:ext cx="10058400" cy="4266743"/>
          </a:xfrm>
        </p:spPr>
        <p:txBody>
          <a:bodyPr>
            <a:normAutofit/>
          </a:bodyPr>
          <a:lstStyle/>
          <a:p>
            <a:r>
              <a:rPr lang="el-GR" dirty="0" smtClean="0"/>
              <a:t>Μετά από </a:t>
            </a:r>
            <a:r>
              <a:rPr lang="en-US" dirty="0" smtClean="0"/>
              <a:t>12</a:t>
            </a:r>
            <a:r>
              <a:rPr lang="el-GR" dirty="0" smtClean="0"/>
              <a:t> ακόμα εποχές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l-GR" sz="2200" dirty="0"/>
              <a:t>Αξιολόγηση του μοντέλου στο σύνολο δοκιμής(</a:t>
            </a:r>
            <a:r>
              <a:rPr lang="en-US" sz="2200" dirty="0"/>
              <a:t>test set)</a:t>
            </a:r>
          </a:p>
          <a:p>
            <a:pPr lvl="1"/>
            <a:r>
              <a:rPr lang="en-US" dirty="0"/>
              <a:t>Loss: </a:t>
            </a:r>
            <a:r>
              <a:rPr lang="el-GR" dirty="0" smtClean="0"/>
              <a:t>0.</a:t>
            </a:r>
            <a:r>
              <a:rPr lang="en-US" dirty="0" smtClean="0"/>
              <a:t>28</a:t>
            </a:r>
            <a:endParaRPr lang="en-US" dirty="0"/>
          </a:p>
          <a:p>
            <a:pPr lvl="1"/>
            <a:r>
              <a:rPr lang="en-US" dirty="0"/>
              <a:t>Accuracy: </a:t>
            </a:r>
            <a:r>
              <a:rPr lang="el-GR" dirty="0" smtClean="0"/>
              <a:t>0.</a:t>
            </a:r>
            <a:r>
              <a:rPr lang="en-US" dirty="0" smtClean="0"/>
              <a:t>95</a:t>
            </a:r>
            <a:endParaRPr lang="el-GR" dirty="0"/>
          </a:p>
        </p:txBody>
      </p:sp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Εκπαίδευση και </a:t>
            </a:r>
            <a:r>
              <a:rPr lang="el-GR" dirty="0" smtClean="0"/>
              <a:t>επιδόσεις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l-GR" dirty="0"/>
              <a:t>μετά το </a:t>
            </a:r>
            <a:r>
              <a:rPr lang="en-US" dirty="0"/>
              <a:t>fine-tuning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793189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 smtClean="0"/>
              <a:t>Προσθηκη</a:t>
            </a:r>
            <a:r>
              <a:rPr lang="el-GR" dirty="0" smtClean="0"/>
              <a:t> 6</a:t>
            </a:r>
            <a:r>
              <a:rPr lang="el-GR" baseline="30000" dirty="0" smtClean="0"/>
              <a:t>ης</a:t>
            </a:r>
            <a:r>
              <a:rPr lang="el-GR" dirty="0" smtClean="0"/>
              <a:t> </a:t>
            </a:r>
            <a:r>
              <a:rPr lang="el-GR" dirty="0" err="1" smtClean="0"/>
              <a:t>κλασης</a:t>
            </a:r>
            <a:endParaRPr lang="el-GR" dirty="0"/>
          </a:p>
        </p:txBody>
      </p:sp>
      <p:graphicFrame>
        <p:nvGraphicFramePr>
          <p:cNvPr id="4" name="Διάγραμμα 3"/>
          <p:cNvGraphicFramePr/>
          <p:nvPr>
            <p:extLst>
              <p:ext uri="{D42A27DB-BD31-4B8C-83A1-F6EECF244321}">
                <p14:modId xmlns:p14="http://schemas.microsoft.com/office/powerpoint/2010/main" val="39710053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83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Εικόνα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298404"/>
            <a:ext cx="6835758" cy="2509212"/>
          </a:xfrm>
          <a:prstGeom prst="rect">
            <a:avLst/>
          </a:prstGeom>
        </p:spPr>
      </p:pic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464450"/>
          </a:xfrm>
        </p:spPr>
        <p:txBody>
          <a:bodyPr/>
          <a:lstStyle/>
          <a:p>
            <a:r>
              <a:rPr lang="el-GR" dirty="0" smtClean="0"/>
              <a:t>Εκπαίδευση για 4 εποχές έχοντας κάνει </a:t>
            </a:r>
            <a:r>
              <a:rPr lang="en-US" dirty="0" smtClean="0"/>
              <a:t>freeze</a:t>
            </a:r>
            <a:r>
              <a:rPr lang="el-GR" dirty="0" smtClean="0"/>
              <a:t> τα επίπεδα του </a:t>
            </a:r>
            <a:r>
              <a:rPr lang="en-US" dirty="0" smtClean="0"/>
              <a:t>base-model</a:t>
            </a:r>
            <a:endParaRPr lang="el-GR" dirty="0" smtClean="0"/>
          </a:p>
          <a:p>
            <a:endParaRPr lang="el-GR" dirty="0"/>
          </a:p>
          <a:p>
            <a:endParaRPr lang="el-GR" dirty="0" smtClean="0"/>
          </a:p>
          <a:p>
            <a:endParaRPr lang="el-GR" dirty="0"/>
          </a:p>
          <a:p>
            <a:endParaRPr lang="el-GR" dirty="0"/>
          </a:p>
          <a:p>
            <a:endParaRPr lang="el-GR" dirty="0" smtClean="0"/>
          </a:p>
          <a:p>
            <a:endParaRPr lang="el-GR" dirty="0"/>
          </a:p>
          <a:p>
            <a:r>
              <a:rPr lang="el-GR" sz="2200" dirty="0" smtClean="0"/>
              <a:t>Αξιολόγηση του μοντέλου στο σύνολο δοκιμής(</a:t>
            </a:r>
            <a:r>
              <a:rPr lang="en-US" sz="2200" dirty="0" smtClean="0"/>
              <a:t>test set)</a:t>
            </a:r>
          </a:p>
          <a:p>
            <a:pPr lvl="1"/>
            <a:r>
              <a:rPr lang="en-US" dirty="0" smtClean="0"/>
              <a:t>Loss: </a:t>
            </a:r>
            <a:r>
              <a:rPr lang="el-GR" dirty="0" smtClean="0"/>
              <a:t>0.7</a:t>
            </a:r>
            <a:r>
              <a:rPr lang="en-US" dirty="0" smtClean="0"/>
              <a:t>6</a:t>
            </a:r>
          </a:p>
          <a:p>
            <a:pPr lvl="1"/>
            <a:r>
              <a:rPr lang="en-US" dirty="0" smtClean="0"/>
              <a:t>Accuracy: </a:t>
            </a:r>
            <a:r>
              <a:rPr lang="el-GR" dirty="0" smtClean="0"/>
              <a:t>0.8</a:t>
            </a:r>
            <a:r>
              <a:rPr lang="en-US" dirty="0" smtClean="0"/>
              <a:t>1</a:t>
            </a:r>
            <a:endParaRPr lang="el-GR" dirty="0" smtClean="0"/>
          </a:p>
          <a:p>
            <a:pPr marL="0" indent="0">
              <a:buNone/>
            </a:pPr>
            <a:endParaRPr lang="el-GR" dirty="0" smtClean="0"/>
          </a:p>
          <a:p>
            <a:endParaRPr lang="el-GR" dirty="0"/>
          </a:p>
        </p:txBody>
      </p:sp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Εκπαίδευση και επιδόσεις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890151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Εκπαίδευση και επιδόσεις</a:t>
            </a:r>
          </a:p>
        </p:txBody>
      </p:sp>
      <p:pic>
        <p:nvPicPr>
          <p:cNvPr id="5" name="Εικόνα 4"/>
          <p:cNvPicPr/>
          <p:nvPr/>
        </p:nvPicPr>
        <p:blipFill>
          <a:blip r:embed="rId2"/>
          <a:stretch>
            <a:fillRect/>
          </a:stretch>
        </p:blipFill>
        <p:spPr>
          <a:xfrm>
            <a:off x="1425660" y="2189917"/>
            <a:ext cx="4266686" cy="2818688"/>
          </a:xfrm>
          <a:prstGeom prst="rect">
            <a:avLst/>
          </a:prstGeom>
        </p:spPr>
      </p:pic>
      <p:pic>
        <p:nvPicPr>
          <p:cNvPr id="6" name="Εικόνα 5"/>
          <p:cNvPicPr/>
          <p:nvPr/>
        </p:nvPicPr>
        <p:blipFill>
          <a:blip r:embed="rId3"/>
          <a:stretch>
            <a:fillRect/>
          </a:stretch>
        </p:blipFill>
        <p:spPr>
          <a:xfrm>
            <a:off x="7678436" y="3056238"/>
            <a:ext cx="1803315" cy="142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526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Εικόνα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294927"/>
            <a:ext cx="6886575" cy="2581275"/>
          </a:xfrm>
          <a:prstGeom prst="rect">
            <a:avLst/>
          </a:prstGeom>
        </p:spPr>
      </p:pic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Εκπαίδευση και </a:t>
            </a:r>
            <a:r>
              <a:rPr lang="el-GR" dirty="0" smtClean="0"/>
              <a:t>επιδόσεις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l-GR" dirty="0" smtClean="0"/>
              <a:t>μετά το </a:t>
            </a:r>
            <a:r>
              <a:rPr lang="en-US" dirty="0" smtClean="0"/>
              <a:t>fine-tuning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>
          <a:xfrm>
            <a:off x="1097280" y="1829257"/>
            <a:ext cx="10058400" cy="4266743"/>
          </a:xfrm>
        </p:spPr>
        <p:txBody>
          <a:bodyPr>
            <a:normAutofit/>
          </a:bodyPr>
          <a:lstStyle/>
          <a:p>
            <a:r>
              <a:rPr lang="el-GR" dirty="0" smtClean="0"/>
              <a:t>Μετά από </a:t>
            </a:r>
            <a:r>
              <a:rPr lang="en-US" dirty="0" smtClean="0"/>
              <a:t>12</a:t>
            </a:r>
            <a:r>
              <a:rPr lang="el-GR" dirty="0" smtClean="0"/>
              <a:t> ακόμα εποχές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l-GR" sz="2200" dirty="0"/>
              <a:t>Αξιολόγηση του μοντέλου στο σύνολο δοκιμής(</a:t>
            </a:r>
            <a:r>
              <a:rPr lang="en-US" sz="2200" dirty="0"/>
              <a:t>test set)</a:t>
            </a:r>
          </a:p>
          <a:p>
            <a:pPr lvl="1"/>
            <a:r>
              <a:rPr lang="en-US" dirty="0"/>
              <a:t>Loss: </a:t>
            </a:r>
            <a:r>
              <a:rPr lang="el-GR" dirty="0" smtClean="0"/>
              <a:t>0.</a:t>
            </a:r>
            <a:r>
              <a:rPr lang="en-US" dirty="0" smtClean="0"/>
              <a:t>49</a:t>
            </a:r>
            <a:endParaRPr lang="en-US" dirty="0"/>
          </a:p>
          <a:p>
            <a:pPr lvl="1"/>
            <a:r>
              <a:rPr lang="en-US" dirty="0"/>
              <a:t>Accuracy: </a:t>
            </a:r>
            <a:r>
              <a:rPr lang="el-GR" dirty="0" smtClean="0"/>
              <a:t>0.</a:t>
            </a:r>
            <a:r>
              <a:rPr lang="en-US" dirty="0" smtClean="0"/>
              <a:t>92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0793041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Εκπαίδευση και επιδόσεις</a:t>
            </a:r>
            <a:r>
              <a:rPr lang="en-US" dirty="0"/>
              <a:t> </a:t>
            </a:r>
            <a:br>
              <a:rPr lang="en-US" dirty="0"/>
            </a:br>
            <a:r>
              <a:rPr lang="el-GR" dirty="0"/>
              <a:t>μετά το </a:t>
            </a:r>
            <a:r>
              <a:rPr lang="en-US" dirty="0"/>
              <a:t>fine-tuning</a:t>
            </a:r>
            <a:endParaRPr lang="el-GR" dirty="0"/>
          </a:p>
        </p:txBody>
      </p:sp>
      <p:pic>
        <p:nvPicPr>
          <p:cNvPr id="4" name="Εικόνα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996" y="2571509"/>
            <a:ext cx="4156890" cy="2346479"/>
          </a:xfrm>
          <a:prstGeom prst="rect">
            <a:avLst/>
          </a:prstGeom>
        </p:spPr>
      </p:pic>
      <p:pic>
        <p:nvPicPr>
          <p:cNvPr id="5" name="Εικόνα 4"/>
          <p:cNvPicPr/>
          <p:nvPr/>
        </p:nvPicPr>
        <p:blipFill>
          <a:blip r:embed="rId3"/>
          <a:stretch>
            <a:fillRect/>
          </a:stretch>
        </p:blipFill>
        <p:spPr>
          <a:xfrm>
            <a:off x="7838818" y="3174153"/>
            <a:ext cx="1700598" cy="143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Ταξινόμηση φωτογραφιών 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l-GR" dirty="0" smtClean="0"/>
          </a:p>
          <a:p>
            <a:r>
              <a:rPr lang="el-GR" dirty="0" smtClean="0"/>
              <a:t>Ταξινόμηση φωτογραφιών με το ήδη εκπαιδευμένο </a:t>
            </a:r>
            <a:r>
              <a:rPr lang="el-GR" dirty="0" err="1" smtClean="0"/>
              <a:t>συνελικτικό</a:t>
            </a:r>
            <a:r>
              <a:rPr lang="el-GR" dirty="0" smtClean="0"/>
              <a:t> </a:t>
            </a:r>
            <a:r>
              <a:rPr lang="el-GR" dirty="0" err="1" smtClean="0"/>
              <a:t>νευρωνικό</a:t>
            </a:r>
            <a:r>
              <a:rPr lang="el-GR" dirty="0" smtClean="0"/>
              <a:t> δίκτυο </a:t>
            </a:r>
            <a:r>
              <a:rPr lang="en-US" dirty="0" err="1" smtClean="0"/>
              <a:t>xception</a:t>
            </a:r>
            <a:endParaRPr lang="el-GR" dirty="0"/>
          </a:p>
        </p:txBody>
      </p:sp>
      <p:pic>
        <p:nvPicPr>
          <p:cNvPr id="4" name="Εικόνα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2912" y="2791088"/>
            <a:ext cx="1495425" cy="2019300"/>
          </a:xfrm>
          <a:prstGeom prst="rect">
            <a:avLst/>
          </a:prstGeom>
        </p:spPr>
      </p:pic>
      <p:pic>
        <p:nvPicPr>
          <p:cNvPr id="5" name="Εικόνα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8303" y="4918762"/>
            <a:ext cx="2899226" cy="1058706"/>
          </a:xfrm>
          <a:prstGeom prst="rect">
            <a:avLst/>
          </a:prstGeom>
        </p:spPr>
      </p:pic>
      <p:pic>
        <p:nvPicPr>
          <p:cNvPr id="6" name="Εικόνα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5166" y="3314232"/>
            <a:ext cx="1619250" cy="1333500"/>
          </a:xfrm>
          <a:prstGeom prst="rect">
            <a:avLst/>
          </a:prstGeom>
        </p:spPr>
      </p:pic>
      <p:pic>
        <p:nvPicPr>
          <p:cNvPr id="7" name="Εικόνα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7280" y="4918762"/>
            <a:ext cx="2631345" cy="874365"/>
          </a:xfrm>
          <a:prstGeom prst="rect">
            <a:avLst/>
          </a:prstGeom>
        </p:spPr>
      </p:pic>
      <p:pic>
        <p:nvPicPr>
          <p:cNvPr id="8" name="Εικόνα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2182" y="3171357"/>
            <a:ext cx="1114425" cy="1619250"/>
          </a:xfrm>
          <a:prstGeom prst="rect">
            <a:avLst/>
          </a:prstGeom>
        </p:spPr>
      </p:pic>
      <p:pic>
        <p:nvPicPr>
          <p:cNvPr id="9" name="Εικόνα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97769" y="4918762"/>
            <a:ext cx="2490838" cy="87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428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Παρατηρήσεις και συμπεράσματα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Επιτυγχάνεται υψηλή ακρίβεια καθώς τα πρόσωπα του συνόλου δεδομένων μας φέρουν έντονες διαφορές</a:t>
            </a:r>
          </a:p>
          <a:p>
            <a:r>
              <a:rPr lang="el-GR" dirty="0" smtClean="0"/>
              <a:t>Με την προσθήκη της επιπλέον κλάσης μειώνεται η ακρίβεια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5461157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Σας ευχαριστούμε!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l-GR" dirty="0" smtClean="0"/>
          </a:p>
          <a:p>
            <a:pPr algn="ctr"/>
            <a:endParaRPr lang="el-GR" dirty="0"/>
          </a:p>
          <a:p>
            <a:pPr algn="ctr"/>
            <a:endParaRPr lang="el-GR" dirty="0" smtClean="0"/>
          </a:p>
          <a:p>
            <a:pPr algn="ctr"/>
            <a:endParaRPr lang="el-GR" dirty="0"/>
          </a:p>
          <a:p>
            <a:pPr algn="ctr"/>
            <a:r>
              <a:rPr lang="el-GR" dirty="0" smtClean="0"/>
              <a:t>Ερωτήσεις;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432868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Segmentation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/>
              <a:t>Α</a:t>
            </a:r>
            <a:r>
              <a:rPr lang="el-GR" dirty="0" smtClean="0"/>
              <a:t>νίχνευση </a:t>
            </a:r>
            <a:r>
              <a:rPr lang="el-GR" dirty="0"/>
              <a:t>και οριοθέτηση κάθε διακριτού </a:t>
            </a:r>
            <a:r>
              <a:rPr lang="el-GR" dirty="0" smtClean="0"/>
              <a:t>αντικειμένου.</a:t>
            </a:r>
          </a:p>
          <a:p>
            <a:endParaRPr lang="el-GR" dirty="0"/>
          </a:p>
        </p:txBody>
      </p:sp>
      <p:pic>
        <p:nvPicPr>
          <p:cNvPr id="4" name="Εικόνα 3"/>
          <p:cNvPicPr/>
          <p:nvPr/>
        </p:nvPicPr>
        <p:blipFill>
          <a:blip r:embed="rId2"/>
          <a:stretch>
            <a:fillRect/>
          </a:stretch>
        </p:blipFill>
        <p:spPr>
          <a:xfrm>
            <a:off x="847459" y="2381086"/>
            <a:ext cx="4768060" cy="3776345"/>
          </a:xfrm>
          <a:prstGeom prst="rect">
            <a:avLst/>
          </a:prstGeom>
        </p:spPr>
      </p:pic>
      <p:pic>
        <p:nvPicPr>
          <p:cNvPr id="5" name="Εικόνα 4"/>
          <p:cNvPicPr/>
          <p:nvPr/>
        </p:nvPicPr>
        <p:blipFill>
          <a:blip r:embed="rId3"/>
          <a:stretch>
            <a:fillRect/>
          </a:stretch>
        </p:blipFill>
        <p:spPr>
          <a:xfrm>
            <a:off x="6277232" y="2381087"/>
            <a:ext cx="5128269" cy="377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232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</a:t>
            </a:r>
            <a:r>
              <a:rPr lang="el-GR" dirty="0" err="1"/>
              <a:t>eypoint</a:t>
            </a:r>
            <a:r>
              <a:rPr lang="el-GR" dirty="0"/>
              <a:t> </a:t>
            </a:r>
            <a:r>
              <a:rPr lang="en-US" dirty="0"/>
              <a:t>De</a:t>
            </a:r>
            <a:r>
              <a:rPr lang="el-GR" dirty="0" err="1"/>
              <a:t>tection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Ταυτόχρονη </a:t>
            </a:r>
            <a:r>
              <a:rPr lang="el-GR" dirty="0"/>
              <a:t>ανίχνευση ατόμων και εντοπισμό των βασικών σημείων τους</a:t>
            </a:r>
          </a:p>
        </p:txBody>
      </p:sp>
      <p:pic>
        <p:nvPicPr>
          <p:cNvPr id="4" name="Εικόνα 3"/>
          <p:cNvPicPr/>
          <p:nvPr/>
        </p:nvPicPr>
        <p:blipFill>
          <a:blip r:embed="rId2"/>
          <a:stretch>
            <a:fillRect/>
          </a:stretch>
        </p:blipFill>
        <p:spPr>
          <a:xfrm>
            <a:off x="595449" y="2297218"/>
            <a:ext cx="4965092" cy="3842093"/>
          </a:xfrm>
          <a:prstGeom prst="rect">
            <a:avLst/>
          </a:prstGeom>
        </p:spPr>
      </p:pic>
      <p:pic>
        <p:nvPicPr>
          <p:cNvPr id="5" name="Εικόνα 4"/>
          <p:cNvPicPr/>
          <p:nvPr/>
        </p:nvPicPr>
        <p:blipFill>
          <a:blip r:embed="rId3"/>
          <a:stretch>
            <a:fillRect/>
          </a:stretch>
        </p:blipFill>
        <p:spPr>
          <a:xfrm>
            <a:off x="6062372" y="2297218"/>
            <a:ext cx="5379841" cy="384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726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</a:t>
            </a:r>
            <a:r>
              <a:rPr lang="el-GR" dirty="0" err="1" smtClean="0"/>
              <a:t>anoptic</a:t>
            </a:r>
            <a:r>
              <a:rPr lang="el-GR" dirty="0" smtClean="0"/>
              <a:t> </a:t>
            </a:r>
            <a:r>
              <a:rPr lang="en-US" dirty="0" smtClean="0"/>
              <a:t>s</a:t>
            </a:r>
            <a:r>
              <a:rPr lang="el-GR" dirty="0" err="1" smtClean="0"/>
              <a:t>egmentation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/>
              <a:t>Ε</a:t>
            </a:r>
            <a:r>
              <a:rPr lang="el-GR" dirty="0" smtClean="0"/>
              <a:t>νοποιεί </a:t>
            </a:r>
            <a:r>
              <a:rPr lang="el-GR" dirty="0"/>
              <a:t>τις τυπικά διακριτές εργασίες του </a:t>
            </a:r>
            <a:r>
              <a:rPr lang="en-US" b="1" dirty="0"/>
              <a:t>semantic segmentation</a:t>
            </a:r>
            <a:r>
              <a:rPr lang="en-US" dirty="0"/>
              <a:t> </a:t>
            </a:r>
            <a:r>
              <a:rPr lang="el-GR" dirty="0"/>
              <a:t>(εκχωρεί μια ετικέτα κλάσης σε κάθε </a:t>
            </a:r>
            <a:r>
              <a:rPr lang="en-US" dirty="0"/>
              <a:t>pixel</a:t>
            </a:r>
            <a:r>
              <a:rPr lang="el-GR" dirty="0"/>
              <a:t>) και του </a:t>
            </a:r>
            <a:r>
              <a:rPr lang="en-US" b="1" dirty="0"/>
              <a:t>instance</a:t>
            </a:r>
            <a:r>
              <a:rPr lang="el-GR" b="1" dirty="0"/>
              <a:t> </a:t>
            </a:r>
            <a:r>
              <a:rPr lang="el-GR" b="1" dirty="0" err="1"/>
              <a:t>segmentation</a:t>
            </a:r>
            <a:r>
              <a:rPr lang="el-GR" b="1" dirty="0"/>
              <a:t> </a:t>
            </a:r>
            <a:r>
              <a:rPr lang="el-GR" dirty="0"/>
              <a:t>(ανίχνευση και </a:t>
            </a:r>
            <a:r>
              <a:rPr lang="el-GR" dirty="0" err="1"/>
              <a:t>τμηματοποίηση</a:t>
            </a:r>
            <a:r>
              <a:rPr lang="el-GR" dirty="0"/>
              <a:t>/οριοθέτηση κάθε στιγμιότυπου αντικειμένου)</a:t>
            </a:r>
          </a:p>
        </p:txBody>
      </p:sp>
      <p:pic>
        <p:nvPicPr>
          <p:cNvPr id="4" name="Εικόνα 3"/>
          <p:cNvPicPr/>
          <p:nvPr/>
        </p:nvPicPr>
        <p:blipFill>
          <a:blip r:embed="rId2"/>
          <a:stretch>
            <a:fillRect/>
          </a:stretch>
        </p:blipFill>
        <p:spPr>
          <a:xfrm>
            <a:off x="841777" y="2749555"/>
            <a:ext cx="5105942" cy="3417758"/>
          </a:xfrm>
          <a:prstGeom prst="rect">
            <a:avLst/>
          </a:prstGeom>
        </p:spPr>
      </p:pic>
      <p:pic>
        <p:nvPicPr>
          <p:cNvPr id="5" name="Εικόνα 4"/>
          <p:cNvPicPr/>
          <p:nvPr/>
        </p:nvPicPr>
        <p:blipFill>
          <a:blip r:embed="rId3"/>
          <a:stretch>
            <a:fillRect/>
          </a:stretch>
        </p:blipFill>
        <p:spPr>
          <a:xfrm>
            <a:off x="6170141" y="2749555"/>
            <a:ext cx="4985539" cy="341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596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l-GR" dirty="0" err="1"/>
              <a:t>anoptic</a:t>
            </a:r>
            <a:r>
              <a:rPr lang="el-GR" dirty="0"/>
              <a:t> </a:t>
            </a:r>
            <a:r>
              <a:rPr lang="en-US" dirty="0"/>
              <a:t>s</a:t>
            </a:r>
            <a:r>
              <a:rPr lang="el-GR" dirty="0" err="1" smtClean="0"/>
              <a:t>egmentation</a:t>
            </a:r>
            <a:r>
              <a:rPr lang="el-GR" dirty="0" smtClean="0"/>
              <a:t> σε </a:t>
            </a:r>
            <a:r>
              <a:rPr lang="en-US" dirty="0" smtClean="0"/>
              <a:t>video</a:t>
            </a:r>
            <a:endParaRPr lang="el-GR" dirty="0"/>
          </a:p>
        </p:txBody>
      </p:sp>
      <p:pic>
        <p:nvPicPr>
          <p:cNvPr id="4" name="kMTt5vgXQ4k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026508" y="1879771"/>
            <a:ext cx="7677665" cy="431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533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 Learning</a:t>
            </a:r>
            <a:endParaRPr lang="el-GR" dirty="0"/>
          </a:p>
        </p:txBody>
      </p:sp>
      <p:graphicFrame>
        <p:nvGraphicFramePr>
          <p:cNvPr id="4" name="Διάγραμμα 3"/>
          <p:cNvGraphicFramePr/>
          <p:nvPr>
            <p:extLst>
              <p:ext uri="{D42A27DB-BD31-4B8C-83A1-F6EECF244321}">
                <p14:modId xmlns:p14="http://schemas.microsoft.com/office/powerpoint/2010/main" val="3740832941"/>
              </p:ext>
            </p:extLst>
          </p:nvPr>
        </p:nvGraphicFramePr>
        <p:xfrm>
          <a:off x="1185644" y="1812862"/>
          <a:ext cx="10058400" cy="41317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1696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 smtClean="0"/>
              <a:t>Προεπεξεργασία</a:t>
            </a:r>
            <a:r>
              <a:rPr lang="el-GR" dirty="0" smtClean="0"/>
              <a:t> δεδομένων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01168" lvl="1" indent="0">
              <a:buNone/>
            </a:pPr>
            <a:endParaRPr lang="el-GR" dirty="0" smtClean="0"/>
          </a:p>
          <a:p>
            <a:pPr marL="201168" lvl="1" indent="0">
              <a:buNone/>
            </a:pPr>
            <a:r>
              <a:rPr lang="el-GR" dirty="0"/>
              <a:t>Δ</a:t>
            </a:r>
            <a:r>
              <a:rPr lang="el-GR" dirty="0" smtClean="0"/>
              <a:t>ιαχωρισμός </a:t>
            </a:r>
            <a:r>
              <a:rPr lang="el-GR" dirty="0"/>
              <a:t>του συνόλου δεδομένων σε σύνολο εκπαίδευσης, αξιολόγησης και </a:t>
            </a:r>
            <a:r>
              <a:rPr lang="el-GR" dirty="0" smtClean="0"/>
              <a:t>δοκιμής</a:t>
            </a:r>
          </a:p>
          <a:p>
            <a:pPr marL="201168" lvl="1" indent="0">
              <a:buNone/>
            </a:pPr>
            <a:endParaRPr lang="el-GR" dirty="0"/>
          </a:p>
          <a:p>
            <a:pPr lvl="1"/>
            <a:r>
              <a:rPr lang="el-GR" dirty="0" smtClean="0"/>
              <a:t>Σύνολο εκπαίδευσης: </a:t>
            </a:r>
            <a:r>
              <a:rPr lang="el-GR" dirty="0"/>
              <a:t>70</a:t>
            </a:r>
            <a:r>
              <a:rPr lang="el-GR" dirty="0" smtClean="0"/>
              <a:t>%</a:t>
            </a:r>
          </a:p>
          <a:p>
            <a:pPr lvl="1"/>
            <a:r>
              <a:rPr lang="el-GR" dirty="0" smtClean="0"/>
              <a:t>Σύνολο αξιολόγησης: 15%</a:t>
            </a:r>
          </a:p>
          <a:p>
            <a:pPr lvl="1"/>
            <a:r>
              <a:rPr lang="el-GR" dirty="0"/>
              <a:t>Σύνολο </a:t>
            </a:r>
            <a:r>
              <a:rPr lang="el-GR" dirty="0" smtClean="0"/>
              <a:t>δοκιμής: </a:t>
            </a:r>
            <a:r>
              <a:rPr lang="el-GR" dirty="0"/>
              <a:t>15%</a:t>
            </a:r>
          </a:p>
          <a:p>
            <a:pPr marL="201168" lvl="1" indent="0">
              <a:buNone/>
            </a:pPr>
            <a:endParaRPr lang="el-GR" dirty="0" smtClean="0"/>
          </a:p>
        </p:txBody>
      </p:sp>
    </p:spTree>
    <p:extLst>
      <p:ext uri="{BB962C8B-B14F-4D97-AF65-F5344CB8AC3E}">
        <p14:creationId xmlns:p14="http://schemas.microsoft.com/office/powerpoint/2010/main" val="110575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Αύξηση δεδομένων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1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l-GR" sz="2400" dirty="0" smtClean="0"/>
              <a:t>Σύνολο </a:t>
            </a:r>
            <a:r>
              <a:rPr lang="el-GR" sz="2400" dirty="0"/>
              <a:t>εκπαίδευσης:</a:t>
            </a:r>
          </a:p>
          <a:p>
            <a:pPr lvl="2"/>
            <a:r>
              <a:rPr lang="el-GR" sz="1800" dirty="0" smtClean="0"/>
              <a:t>Κλιμάκωση</a:t>
            </a:r>
          </a:p>
          <a:p>
            <a:pPr lvl="2"/>
            <a:r>
              <a:rPr lang="el-GR" sz="1800" dirty="0" smtClean="0"/>
              <a:t>Περιστροφή των εικόνων σε εύρος από 0 </a:t>
            </a:r>
            <a:r>
              <a:rPr lang="el-GR" sz="1800" dirty="0"/>
              <a:t>έως </a:t>
            </a:r>
            <a:r>
              <a:rPr lang="el-GR" sz="1800" dirty="0" smtClean="0"/>
              <a:t>180</a:t>
            </a:r>
            <a:r>
              <a:rPr lang="el-GR" sz="1800" dirty="0"/>
              <a:t> μοίρες </a:t>
            </a:r>
            <a:endParaRPr lang="el-GR" sz="1800" dirty="0" smtClean="0"/>
          </a:p>
          <a:p>
            <a:pPr lvl="2"/>
            <a:r>
              <a:rPr lang="en-US" sz="1800" dirty="0" smtClean="0"/>
              <a:t>M</a:t>
            </a:r>
            <a:r>
              <a:rPr lang="el-GR" sz="1800" dirty="0" err="1" smtClean="0"/>
              <a:t>εγέθυνση</a:t>
            </a:r>
            <a:r>
              <a:rPr lang="el-GR" sz="1800" dirty="0" smtClean="0"/>
              <a:t> εικόνας</a:t>
            </a:r>
            <a:endParaRPr lang="en-US" sz="1800" dirty="0" smtClean="0"/>
          </a:p>
          <a:p>
            <a:pPr lvl="2"/>
            <a:r>
              <a:rPr lang="el-GR" sz="1800" dirty="0" smtClean="0"/>
              <a:t>Μετατόπιση (</a:t>
            </a:r>
            <a:r>
              <a:rPr lang="en-US" sz="1800" dirty="0" smtClean="0"/>
              <a:t>shift) </a:t>
            </a:r>
            <a:r>
              <a:rPr lang="el-GR" sz="1800" dirty="0" smtClean="0"/>
              <a:t>των εικόνων οριζόντια και κατακόρυφα</a:t>
            </a:r>
            <a:endParaRPr lang="el-GR" sz="1800" dirty="0"/>
          </a:p>
          <a:p>
            <a:r>
              <a:rPr lang="el-GR" sz="2400" dirty="0" smtClean="0"/>
              <a:t>Σύνολο δοκιμής και αξιολόγησης(</a:t>
            </a:r>
            <a:r>
              <a:rPr lang="en-US" sz="2400" dirty="0" smtClean="0"/>
              <a:t>test </a:t>
            </a:r>
            <a:r>
              <a:rPr lang="el-GR" sz="2400" dirty="0" smtClean="0"/>
              <a:t>και </a:t>
            </a:r>
            <a:r>
              <a:rPr lang="en-US" sz="2400" dirty="0" err="1" smtClean="0"/>
              <a:t>val</a:t>
            </a:r>
            <a:r>
              <a:rPr lang="en-US" sz="2400" dirty="0" smtClean="0"/>
              <a:t>)</a:t>
            </a:r>
            <a:r>
              <a:rPr lang="el-GR" sz="2400" dirty="0" smtClean="0"/>
              <a:t>:</a:t>
            </a:r>
          </a:p>
          <a:p>
            <a:pPr lvl="2"/>
            <a:r>
              <a:rPr lang="el-GR" sz="1800" dirty="0"/>
              <a:t>Κλιμάκωση</a:t>
            </a:r>
          </a:p>
        </p:txBody>
      </p:sp>
    </p:spTree>
    <p:extLst>
      <p:ext uri="{BB962C8B-B14F-4D97-AF65-F5344CB8AC3E}">
        <p14:creationId xmlns:p14="http://schemas.microsoft.com/office/powerpoint/2010/main" val="2263603348"/>
      </p:ext>
    </p:extLst>
  </p:cSld>
  <p:clrMapOvr>
    <a:masterClrMapping/>
  </p:clrMapOvr>
</p:sld>
</file>

<file path=ppt/theme/theme1.xml><?xml version="1.0" encoding="utf-8"?>
<a:theme xmlns:a="http://schemas.openxmlformats.org/drawingml/2006/main" name="Ανασκόπηση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324</TotalTime>
  <Words>423</Words>
  <Application>Microsoft Office PowerPoint</Application>
  <PresentationFormat>Ευρεία οθόνη</PresentationFormat>
  <Paragraphs>105</Paragraphs>
  <Slides>21</Slides>
  <Notes>0</Notes>
  <HiddenSlides>0</HiddenSlides>
  <MMClips>1</MMClips>
  <ScaleCrop>false</ScaleCrop>
  <HeadingPairs>
    <vt:vector size="6" baseType="variant">
      <vt:variant>
        <vt:lpstr>Γραμματοσειρές που χρησιμοποιούνται</vt:lpstr>
      </vt:variant>
      <vt:variant>
        <vt:i4>4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Ανασκόπηση</vt:lpstr>
      <vt:lpstr>Υπολογιστική Νοημοσύνη –  Συστήματα Εμπνευσμένα από τη Βιολογία</vt:lpstr>
      <vt:lpstr>Ταξινόμηση φωτογραφιών </vt:lpstr>
      <vt:lpstr>Instance Segmentation</vt:lpstr>
      <vt:lpstr>Keypoint Detection</vt:lpstr>
      <vt:lpstr>Panoptic segmentation</vt:lpstr>
      <vt:lpstr>Panoptic segmentation σε video</vt:lpstr>
      <vt:lpstr>Transfer Learning</vt:lpstr>
      <vt:lpstr>Προεπεξεργασία δεδομένων</vt:lpstr>
      <vt:lpstr>Αύξηση δεδομένων</vt:lpstr>
      <vt:lpstr>Δημιουργία base-model και «freeze» των επιπέδων του</vt:lpstr>
      <vt:lpstr>Δημιουργία top-model</vt:lpstr>
      <vt:lpstr>Εκπαίδευση και επιδόσεις</vt:lpstr>
      <vt:lpstr>Fine tuning</vt:lpstr>
      <vt:lpstr>Εκπαίδευση και επιδόσεις μετά το fine-tuning</vt:lpstr>
      <vt:lpstr>Προσθηκη 6ης κλασης</vt:lpstr>
      <vt:lpstr>Εκπαίδευση και επιδόσεις</vt:lpstr>
      <vt:lpstr>Εκπαίδευση και επιδόσεις</vt:lpstr>
      <vt:lpstr>Εκπαίδευση και επιδόσεις  μετά το fine-tuning</vt:lpstr>
      <vt:lpstr>Εκπαίδευση και επιδόσεις  μετά το fine-tuning</vt:lpstr>
      <vt:lpstr>Παρατηρήσεις και συμπεράσματα</vt:lpstr>
      <vt:lpstr>Σας ευχαριστούμε!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Υπολογιστή Νοημοσύνη - Συστήματα Εμπνευσμένα από τη Βιολογία</dc:title>
  <dc:creator>Giorgos Tsalidis</dc:creator>
  <cp:lastModifiedBy>Giorgos Tsalidis</cp:lastModifiedBy>
  <cp:revision>190</cp:revision>
  <dcterms:created xsi:type="dcterms:W3CDTF">2020-02-08T21:29:45Z</dcterms:created>
  <dcterms:modified xsi:type="dcterms:W3CDTF">2020-02-10T21:54:01Z</dcterms:modified>
</cp:coreProperties>
</file>

<file path=docProps/thumbnail.jpeg>
</file>